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58" r:id="rId4"/>
    <p:sldId id="260" r:id="rId5"/>
    <p:sldId id="261" r:id="rId6"/>
    <p:sldId id="259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669"/>
    <a:srgbClr val="4F3E1D"/>
    <a:srgbClr val="342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6849"/>
  </p:normalViewPr>
  <p:slideViewPr>
    <p:cSldViewPr snapToGrid="0" snapToObjects="1">
      <p:cViewPr>
        <p:scale>
          <a:sx n="138" d="100"/>
          <a:sy n="138" d="100"/>
        </p:scale>
        <p:origin x="424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DBFF5-05A9-4F4E-84C8-97CBAF792B6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BD61B-E7DC-C348-85EE-B8D258197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7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Intro slide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1127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Need to update to 'value proposition/solution benefits statement'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95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Need to update to 'growth opportunities'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776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Need to update to 'growth opportunities'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704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Concluding statement(s)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075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3123-4592-1646-ADF0-04385B42C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9108B-EB67-4642-8A17-A1FD761A9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E0CB3-0D42-8843-A065-E4AD399D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A120-AF4C-2F4C-8C32-D0014E9E2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E0A69-D6C8-8543-A588-7DE2F3A5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1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23EA-37E6-864D-9E61-2299BA120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BF4B0-AC96-6047-9C0E-A10E5F0B5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4CAA5-D0EC-6D40-90BC-C6A6A3019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FBCE-D668-D04D-A847-2CE2BD4B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15A74-1F4F-C041-8C7D-D8C73540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0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2BC6C8-57C3-0B4F-B418-21B280C0E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5CF66-BA99-804D-8D03-25D0C99F0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4AFC1-1B19-9F46-B2D2-AFDA7233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0BE53-6FBC-C54A-BDDE-55CD4A7A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40FEB-A6DF-F546-9981-89ECF751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AFAB-1FF9-164A-9C6F-D6348D24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21356-10E5-C644-8F7D-463678FE7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49BD8-8023-F44A-BC98-F9F9B7C85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55CA-31E6-4246-852D-FE611B8E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97AFE-0417-0440-881B-2F71496E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3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6BF4-8AD8-B744-8434-F8A865F9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3CD9A-95DC-B740-9DA1-791203B26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8CC25-F840-5749-B3B5-D136F5B7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6CB77-7034-4D46-9244-989DF3FE7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6CAD6-FF01-2646-914E-31017A0D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8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E20-E005-6349-86E8-9DA9FFEF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A7FFF-9254-7642-96FF-805AFCE41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B8AC0-BA04-864E-A405-FB3668160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26EF6-F905-EC4F-93C0-1B5A8DE5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CE4E3-0E27-344F-82F7-ABFF93BF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44BC3-CB5C-7443-A82B-2EE75241D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2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EEB3-1693-8F4A-8D86-FBF3EC42B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E3CA9-0241-CE45-86C7-080613D0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942AB-108E-754B-8DF6-F367B17A4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A5FE8-AB46-D04E-8F8A-219E4E55F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EF809-B4E9-984D-8C53-227117A19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89DB0-01D6-1047-BB0D-F7C5F3E1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92C7D-4246-9E4F-B254-693BBBC3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EADD8C-0E56-9D4B-9DA3-A70CEAC4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2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86D5-75C9-BB4B-96C0-B8AE9040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99DA9-4705-FC41-9DFC-89F6E042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88407-664C-234D-9D67-C657BE44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5BCF8-01C6-AB46-AF41-BF82FA6A6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3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0F8BC-DCC1-C84B-AFB9-63DD87692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4B54E-6730-F34D-9D2A-1CE2EF44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C7B29-0D05-174C-8DC0-039E2649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3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C00B-2410-0548-86D0-D0BB9D110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BAC4-6EAE-BE47-8B71-F508AAC8B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BCC1A-6601-504B-9DA2-8451BF5F3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5477B-3F1E-4744-A517-2B0CB686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EC9F4-C172-264B-B52C-DE4F2DE1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D01C5-305B-E34F-8C9E-3CEFAA59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F8CF-E0B5-4E4C-BD49-09BFEB1DD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69450-24FE-1E4C-AFC0-92B7106AD7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58C79-E6AA-8848-B540-19CAB0E6E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14E5-33AF-274C-AA7C-52A334FE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2A9C8-24AC-214F-8829-0B976D4A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C6A24-640A-C849-8232-0E9C1C9C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2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3286F-ABC1-D440-BBA4-08CFB567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EB631-5744-4C48-9231-A4DFF01C2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4E4C1-CD0B-0E4C-9A06-35D9E54F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8097E-CC8E-B24F-B66A-D84EF05411BA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7C411-66B8-EE4B-BD99-66463CD83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3F2D-E668-1E49-90F7-1C10B2D48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21442-B65A-C345-9D43-09C03C52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9.jpeg"/><Relationship Id="rId10" Type="http://schemas.openxmlformats.org/officeDocument/2006/relationships/image" Target="../media/image3.jpeg"/><Relationship Id="rId4" Type="http://schemas.openxmlformats.org/officeDocument/2006/relationships/image" Target="../media/image18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23633" y="4118528"/>
            <a:ext cx="1371807" cy="1369737"/>
          </a:xfrm>
          <a:prstGeom prst="rect">
            <a:avLst/>
          </a:prstGeom>
          <a:solidFill>
            <a:srgbClr val="BA5C2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62127"/>
          <a:stretch>
            <a:fillRect/>
          </a:stretch>
        </p:blipFill>
        <p:spPr>
          <a:xfrm>
            <a:off x="4936342" y="4041502"/>
            <a:ext cx="2146389" cy="1446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6384" b="49708"/>
          <a:stretch>
            <a:fillRect/>
          </a:stretch>
        </p:blipFill>
        <p:spPr>
          <a:xfrm>
            <a:off x="2580019" y="5488264"/>
            <a:ext cx="2743614" cy="136973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5323633" y="2748791"/>
            <a:ext cx="1371807" cy="1369737"/>
          </a:xfrm>
          <a:prstGeom prst="rect">
            <a:avLst/>
          </a:prstGeom>
          <a:solidFill>
            <a:srgbClr val="62A25D"/>
          </a:solidFill>
        </p:spPr>
      </p:sp>
      <p:sp>
        <p:nvSpPr>
          <p:cNvPr id="6" name="AutoShape 6"/>
          <p:cNvSpPr/>
          <p:nvPr/>
        </p:nvSpPr>
        <p:spPr>
          <a:xfrm>
            <a:off x="3951826" y="4118528"/>
            <a:ext cx="1371807" cy="1369737"/>
          </a:xfrm>
          <a:prstGeom prst="rect">
            <a:avLst/>
          </a:prstGeom>
          <a:solidFill>
            <a:srgbClr val="FFC924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21963" b="11470"/>
          <a:stretch>
            <a:fillRect/>
          </a:stretch>
        </p:blipFill>
        <p:spPr>
          <a:xfrm>
            <a:off x="9439054" y="4118528"/>
            <a:ext cx="2743614" cy="273947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t="75" b="33358"/>
          <a:stretch>
            <a:fillRect/>
          </a:stretch>
        </p:blipFill>
        <p:spPr>
          <a:xfrm>
            <a:off x="6695440" y="2748791"/>
            <a:ext cx="2743614" cy="27394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l="8896" t="11251" r="7719" b="26304"/>
          <a:stretch>
            <a:fillRect/>
          </a:stretch>
        </p:blipFill>
        <p:spPr>
          <a:xfrm>
            <a:off x="5323633" y="5488264"/>
            <a:ext cx="2743614" cy="1369737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9439054" y="2748791"/>
            <a:ext cx="2743614" cy="1369737"/>
          </a:xfrm>
          <a:prstGeom prst="rect">
            <a:avLst/>
          </a:prstGeom>
          <a:solidFill>
            <a:srgbClr val="DF682D"/>
          </a:solidFill>
        </p:spPr>
      </p:sp>
      <p:sp>
        <p:nvSpPr>
          <p:cNvPr id="11" name="AutoShape 11"/>
          <p:cNvSpPr/>
          <p:nvPr/>
        </p:nvSpPr>
        <p:spPr>
          <a:xfrm>
            <a:off x="8067247" y="5488264"/>
            <a:ext cx="1371807" cy="1369737"/>
          </a:xfrm>
          <a:prstGeom prst="rect">
            <a:avLst/>
          </a:prstGeom>
          <a:solidFill>
            <a:srgbClr val="29285D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l="15579" t="29016" r="9625" b="15041"/>
          <a:stretch>
            <a:fillRect/>
          </a:stretch>
        </p:blipFill>
        <p:spPr>
          <a:xfrm>
            <a:off x="6695440" y="1379055"/>
            <a:ext cx="2743614" cy="1369737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8067247" y="0"/>
            <a:ext cx="1371807" cy="1379055"/>
          </a:xfrm>
          <a:prstGeom prst="rect">
            <a:avLst/>
          </a:prstGeom>
          <a:solidFill>
            <a:srgbClr val="04B5BD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 l="12044" t="11578" r="11620" b="37592"/>
          <a:stretch>
            <a:fillRect/>
          </a:stretch>
        </p:blipFill>
        <p:spPr>
          <a:xfrm>
            <a:off x="9439054" y="0"/>
            <a:ext cx="2752946" cy="27487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63D6A-7A7C-F447-8B7D-67A10036E4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00" y="-696103"/>
            <a:ext cx="4776118" cy="47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06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0689" y="1780142"/>
            <a:ext cx="6350" cy="3921707"/>
          </a:xfrm>
          <a:prstGeom prst="rect">
            <a:avLst/>
          </a:prstGeom>
          <a:solidFill>
            <a:srgbClr val="29285D">
              <a:alpha val="19607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6086374" y="1780142"/>
            <a:ext cx="6350" cy="3921707"/>
          </a:xfrm>
          <a:prstGeom prst="rect">
            <a:avLst/>
          </a:prstGeom>
          <a:solidFill>
            <a:srgbClr val="29285D">
              <a:alpha val="19607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9079864" y="1847992"/>
            <a:ext cx="6350" cy="3921707"/>
          </a:xfrm>
          <a:prstGeom prst="rect">
            <a:avLst/>
          </a:prstGeom>
          <a:solidFill>
            <a:srgbClr val="29285D">
              <a:alpha val="19607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485474" y="2837736"/>
            <a:ext cx="2211582" cy="154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dirty="0">
                <a:solidFill>
                  <a:srgbClr val="191769"/>
                </a:solidFill>
                <a:latin typeface="Avenir Roman" panose="02000503020000020003" pitchFamily="2" charset="0"/>
              </a:rPr>
              <a:t>Determine whether it will be a single activity with child fragments or a collection of interacting activities.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82868" y="2837736"/>
            <a:ext cx="2413523" cy="102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dirty="0">
                <a:solidFill>
                  <a:srgbClr val="191769"/>
                </a:solidFill>
                <a:latin typeface="Avenir Roman" panose="02000503020000020003" pitchFamily="2" charset="0"/>
              </a:rPr>
              <a:t>Integrating SocialCollab and Firebase's databases was a challenging task.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88552" y="2837736"/>
            <a:ext cx="2307678" cy="773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dirty="0">
                <a:solidFill>
                  <a:srgbClr val="191769"/>
                </a:solidFill>
                <a:latin typeface="Avenir Roman" panose="02000503020000020003" pitchFamily="2" charset="0"/>
              </a:rPr>
              <a:t>Creating dynamic displays for recyclers was another obstacle.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82044" y="2837736"/>
            <a:ext cx="2301326" cy="102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dirty="0">
                <a:solidFill>
                  <a:srgbClr val="191769"/>
                </a:solidFill>
                <a:latin typeface="Avenir Roman" panose="02000503020000020003" pitchFamily="2" charset="0"/>
              </a:rPr>
              <a:t>A further challenge was developing video conferencing on the Jitsi Meet platform.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5800" y="735525"/>
            <a:ext cx="792031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2"/>
              </a:lnSpc>
              <a:spcBef>
                <a:spcPct val="0"/>
              </a:spcBef>
            </a:pPr>
            <a:r>
              <a:rPr lang="en-US" sz="5400" dirty="0">
                <a:solidFill>
                  <a:srgbClr val="191769"/>
                </a:solidFill>
                <a:latin typeface="Arial Rounded MT Bold" panose="020F0704030504030204" pitchFamily="34" charset="77"/>
              </a:rPr>
              <a:t>Obstacle and Challenge</a:t>
            </a:r>
          </a:p>
        </p:txBody>
      </p:sp>
    </p:spTree>
    <p:extLst>
      <p:ext uri="{BB962C8B-B14F-4D97-AF65-F5344CB8AC3E}">
        <p14:creationId xmlns:p14="http://schemas.microsoft.com/office/powerpoint/2010/main" val="39662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2044" t="11578" r="11620" b="37592"/>
          <a:stretch>
            <a:fillRect/>
          </a:stretch>
        </p:blipFill>
        <p:spPr>
          <a:xfrm>
            <a:off x="7408733" y="2682446"/>
            <a:ext cx="4201125" cy="41947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0502" r="10502"/>
          <a:stretch>
            <a:fillRect/>
          </a:stretch>
        </p:blipFill>
        <p:spPr>
          <a:xfrm>
            <a:off x="5664203" y="4398158"/>
            <a:ext cx="2914237" cy="24790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275" r="13600" b="18715"/>
          <a:stretch>
            <a:fillRect/>
          </a:stretch>
        </p:blipFill>
        <p:spPr>
          <a:xfrm>
            <a:off x="10385220" y="0"/>
            <a:ext cx="1806780" cy="26824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30051" t="18847" r="28103"/>
          <a:stretch>
            <a:fillRect/>
          </a:stretch>
        </p:blipFill>
        <p:spPr>
          <a:xfrm>
            <a:off x="10385220" y="4519095"/>
            <a:ext cx="1806780" cy="23581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l="30838" r="26170"/>
          <a:stretch>
            <a:fillRect/>
          </a:stretch>
        </p:blipFill>
        <p:spPr>
          <a:xfrm>
            <a:off x="5664203" y="0"/>
            <a:ext cx="2914238" cy="45190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l="23455" t="4002" r="25770" b="45742"/>
          <a:stretch>
            <a:fillRect/>
          </a:stretch>
        </p:blipFill>
        <p:spPr>
          <a:xfrm>
            <a:off x="8578440" y="0"/>
            <a:ext cx="1806780" cy="268244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26591" y="6213589"/>
            <a:ext cx="420112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3200" spc="-93" dirty="0">
                <a:solidFill>
                  <a:schemeClr val="bg1"/>
                </a:solidFill>
                <a:latin typeface="Arial Rounded MT Bold" panose="020F0704030504030204" pitchFamily="34" charset="77"/>
              </a:rPr>
              <a:t>People Helping People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97424-0688-B549-BC7F-DBB58F270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990" y="1040941"/>
            <a:ext cx="4776118" cy="4776118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D3B307E-C7C9-FA4A-8EE9-34353AD57CB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1963" b="11470"/>
          <a:stretch>
            <a:fillRect/>
          </a:stretch>
        </p:blipFill>
        <p:spPr>
          <a:xfrm>
            <a:off x="10385219" y="2682445"/>
            <a:ext cx="1806781" cy="18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2">
            <a:extLst>
              <a:ext uri="{FF2B5EF4-FFF2-40B4-BE49-F238E27FC236}">
                <a16:creationId xmlns:a16="http://schemas.microsoft.com/office/drawing/2014/main" id="{ABF92544-53D6-4F4D-94A4-B949129BB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682D"/>
          </a:solidFill>
        </p:spPr>
      </p:sp>
      <p:sp>
        <p:nvSpPr>
          <p:cNvPr id="43" name="AutoShape 10">
            <a:extLst>
              <a:ext uri="{FF2B5EF4-FFF2-40B4-BE49-F238E27FC236}">
                <a16:creationId xmlns:a16="http://schemas.microsoft.com/office/drawing/2014/main" id="{43BC1C53-095B-374F-B8A3-E6358C8EA362}"/>
              </a:ext>
            </a:extLst>
          </p:cNvPr>
          <p:cNvSpPr/>
          <p:nvPr/>
        </p:nvSpPr>
        <p:spPr>
          <a:xfrm>
            <a:off x="761999" y="794085"/>
            <a:ext cx="9176085" cy="4888258"/>
          </a:xfrm>
          <a:prstGeom prst="rect">
            <a:avLst/>
          </a:prstGeom>
          <a:solidFill>
            <a:srgbClr val="FFC924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1F6400D-C4EF-704D-A5FD-A9B10E774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979" y="2286048"/>
            <a:ext cx="3379323" cy="3984124"/>
          </a:xfrm>
          <a:prstGeom prst="rect">
            <a:avLst/>
          </a:prstGeom>
        </p:spPr>
      </p:pic>
      <p:sp>
        <p:nvSpPr>
          <p:cNvPr id="47" name="TextBox 22">
            <a:extLst>
              <a:ext uri="{FF2B5EF4-FFF2-40B4-BE49-F238E27FC236}">
                <a16:creationId xmlns:a16="http://schemas.microsoft.com/office/drawing/2014/main" id="{1D0D174F-663C-E14A-AA1F-A4DD5B0F8B03}"/>
              </a:ext>
            </a:extLst>
          </p:cNvPr>
          <p:cNvSpPr txBox="1"/>
          <p:nvPr/>
        </p:nvSpPr>
        <p:spPr>
          <a:xfrm>
            <a:off x="1465492" y="1222291"/>
            <a:ext cx="2515780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44"/>
              </a:lnSpc>
            </a:pPr>
            <a:r>
              <a:rPr lang="en-US" sz="6000" spc="-120" dirty="0">
                <a:solidFill>
                  <a:srgbClr val="4F3E1D"/>
                </a:solidFill>
                <a:latin typeface="Arial Rounded MT Bold" panose="020F0704030504030204" pitchFamily="34" charset="77"/>
                <a:ea typeface="SF Pro Rounded" pitchFamily="2" charset="0"/>
                <a:cs typeface="Adobe Arabic" panose="02040503050201020203" pitchFamily="18" charset="-78"/>
              </a:rPr>
              <a:t>Vision</a:t>
            </a:r>
            <a:endParaRPr lang="en-US" sz="5400" spc="-120" dirty="0">
              <a:solidFill>
                <a:srgbClr val="4F3E1D"/>
              </a:solidFill>
              <a:latin typeface="Arial Rounded MT Bold" panose="020F0704030504030204" pitchFamily="34" charset="77"/>
              <a:ea typeface="SF Pro Rounded" pitchFamily="2" charset="0"/>
              <a:cs typeface="Adobe Arabic" panose="02040503050201020203" pitchFamily="18" charset="-7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B869F8-97BF-C24D-966F-C7A7F892A1B6}"/>
              </a:ext>
            </a:extLst>
          </p:cNvPr>
          <p:cNvSpPr/>
          <p:nvPr/>
        </p:nvSpPr>
        <p:spPr>
          <a:xfrm>
            <a:off x="1465492" y="2397948"/>
            <a:ext cx="563615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4F3E1D"/>
                </a:solidFill>
                <a:latin typeface="Avenir Roman" panose="02000503020000020003" pitchFamily="2" charset="0"/>
              </a:rPr>
              <a:t>Connecting people to share skills, knowledge, and help each other reduce feelings of loneliness in isolation</a:t>
            </a:r>
          </a:p>
        </p:txBody>
      </p:sp>
    </p:spTree>
    <p:extLst>
      <p:ext uri="{BB962C8B-B14F-4D97-AF65-F5344CB8AC3E}">
        <p14:creationId xmlns:p14="http://schemas.microsoft.com/office/powerpoint/2010/main" val="114026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3">
            <a:extLst>
              <a:ext uri="{FF2B5EF4-FFF2-40B4-BE49-F238E27FC236}">
                <a16:creationId xmlns:a16="http://schemas.microsoft.com/office/drawing/2014/main" id="{4F37F677-6739-C44E-8F79-FFA8F858876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4B5BD"/>
          </a:solidFill>
        </p:spPr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097EB37A-F47C-8D4B-B4F0-2E85D31DEAB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2A25D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9E2DC-C3E4-224F-BE4E-5B867D79D24B}"/>
              </a:ext>
            </a:extLst>
          </p:cNvPr>
          <p:cNvSpPr txBox="1"/>
          <p:nvPr/>
        </p:nvSpPr>
        <p:spPr>
          <a:xfrm>
            <a:off x="925395" y="699168"/>
            <a:ext cx="352673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5400" spc="-200" dirty="0">
                <a:solidFill>
                  <a:srgbClr val="FFFFFF"/>
                </a:solidFill>
                <a:latin typeface="Arial Rounded MT Bold" panose="020F0704030504030204" pitchFamily="34" charset="77"/>
              </a:rPr>
              <a:t>Skills and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4BDA2-B5CF-DC42-ADF2-3B3779DD818C}"/>
              </a:ext>
            </a:extLst>
          </p:cNvPr>
          <p:cNvSpPr txBox="1"/>
          <p:nvPr/>
        </p:nvSpPr>
        <p:spPr>
          <a:xfrm>
            <a:off x="7005240" y="699167"/>
            <a:ext cx="352673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5400" spc="-200" dirty="0">
                <a:solidFill>
                  <a:srgbClr val="FFFFFF"/>
                </a:solidFill>
                <a:latin typeface="Arial Rounded MT Bold" panose="020F0704030504030204" pitchFamily="34" charset="77"/>
              </a:rPr>
              <a:t>Learn and Connect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DBBE422E-BDAA-6443-99D6-1CDFB368E120}"/>
              </a:ext>
            </a:extLst>
          </p:cNvPr>
          <p:cNvSpPr txBox="1"/>
          <p:nvPr/>
        </p:nvSpPr>
        <p:spPr>
          <a:xfrm>
            <a:off x="925396" y="3061728"/>
            <a:ext cx="4300625" cy="114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5"/>
              </a:lnSpc>
              <a:spcBef>
                <a:spcPts val="2283"/>
              </a:spcBef>
            </a:pPr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</a:rPr>
              <a:t>Millions of people with skills, knowledge and experience they want to share. 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079F09BA-8C18-3C4B-BA81-4F0EB82ACA2F}"/>
              </a:ext>
            </a:extLst>
          </p:cNvPr>
          <p:cNvSpPr txBox="1"/>
          <p:nvPr/>
        </p:nvSpPr>
        <p:spPr>
          <a:xfrm>
            <a:off x="7005240" y="3105016"/>
            <a:ext cx="43006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</a:rPr>
              <a:t>Millions of people wanting to learn or improve their skills but unable to do so in lockdown. 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5951158A-161E-0047-90D3-8395A0DE78BF}"/>
              </a:ext>
            </a:extLst>
          </p:cNvPr>
          <p:cNvSpPr txBox="1"/>
          <p:nvPr/>
        </p:nvSpPr>
        <p:spPr>
          <a:xfrm>
            <a:off x="3534226" y="5491041"/>
            <a:ext cx="563748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</a:rPr>
              <a:t>Be part of a community and connect with like-minded people</a:t>
            </a:r>
          </a:p>
        </p:txBody>
      </p:sp>
    </p:spTree>
    <p:extLst>
      <p:ext uri="{BB962C8B-B14F-4D97-AF65-F5344CB8AC3E}">
        <p14:creationId xmlns:p14="http://schemas.microsoft.com/office/powerpoint/2010/main" val="688748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924"/>
          </a:solidFill>
        </p:spPr>
      </p:sp>
      <p:grpSp>
        <p:nvGrpSpPr>
          <p:cNvPr id="3" name="Group 3"/>
          <p:cNvGrpSpPr/>
          <p:nvPr/>
        </p:nvGrpSpPr>
        <p:grpSpPr>
          <a:xfrm>
            <a:off x="707585" y="2170348"/>
            <a:ext cx="4940212" cy="2517303"/>
            <a:chOff x="-2" y="152400"/>
            <a:chExt cx="9880424" cy="5034606"/>
          </a:xfrm>
        </p:grpSpPr>
        <p:sp>
          <p:nvSpPr>
            <p:cNvPr id="4" name="TextBox 4"/>
            <p:cNvSpPr txBox="1"/>
            <p:nvPr/>
          </p:nvSpPr>
          <p:spPr>
            <a:xfrm>
              <a:off x="-2" y="2232350"/>
              <a:ext cx="9880424" cy="2954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sz="2400" dirty="0">
                  <a:latin typeface="Avenir Roman" panose="02000503020000020003" pitchFamily="2" charset="0"/>
                </a:rPr>
                <a:t>Have skills to share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sz="2400" dirty="0">
                  <a:latin typeface="Avenir Roman" panose="02000503020000020003" pitchFamily="2" charset="0"/>
                </a:rPr>
                <a:t>Have spare time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sz="2400" dirty="0">
                  <a:latin typeface="Avenir Roman" panose="02000503020000020003" pitchFamily="2" charset="0"/>
                </a:rPr>
                <a:t>Volunteers or professionals 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sz="2400" dirty="0">
                  <a:latin typeface="Avenir Roman" panose="02000503020000020003" pitchFamily="2" charset="0"/>
                </a:rPr>
                <a:t>May offer free and paid services 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2400"/>
              <a:ext cx="8353742" cy="1403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92"/>
                </a:lnSpc>
              </a:pPr>
              <a:r>
                <a:rPr lang="en-US" sz="5400" b="1" spc="-135" dirty="0">
                  <a:solidFill>
                    <a:srgbClr val="191769"/>
                  </a:solidFill>
                  <a:latin typeface="Arial Rounded MT Bold" panose="020F0704030504030204" pitchFamily="34" charset="77"/>
                </a:rPr>
                <a:t>Tutors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92406" y="2907041"/>
            <a:ext cx="4042602" cy="2355913"/>
            <a:chOff x="0" y="152400"/>
            <a:chExt cx="8085204" cy="4711824"/>
          </a:xfrm>
        </p:grpSpPr>
        <p:sp>
          <p:nvSpPr>
            <p:cNvPr id="7" name="TextBox 7"/>
            <p:cNvSpPr txBox="1"/>
            <p:nvPr/>
          </p:nvSpPr>
          <p:spPr>
            <a:xfrm>
              <a:off x="0" y="2232349"/>
              <a:ext cx="6846978" cy="2631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2275" lvl="1" indent="-151138">
                <a:lnSpc>
                  <a:spcPts val="2030"/>
                </a:lnSpc>
                <a:spcBef>
                  <a:spcPts val="760"/>
                </a:spcBef>
                <a:buFont typeface="Arial"/>
                <a:buChar char="•"/>
              </a:pPr>
              <a:r>
                <a:rPr lang="en-US" sz="1400" dirty="0">
                  <a:solidFill>
                    <a:srgbClr val="FFFFFF"/>
                  </a:solidFill>
                  <a:latin typeface="Open Sans"/>
                </a:rPr>
                <a:t>Utilize existing skills while in isolation</a:t>
              </a:r>
            </a:p>
            <a:p>
              <a:pPr marL="302275" lvl="1" indent="-151138">
                <a:lnSpc>
                  <a:spcPts val="2030"/>
                </a:lnSpc>
                <a:spcBef>
                  <a:spcPts val="760"/>
                </a:spcBef>
                <a:buFont typeface="Arial"/>
                <a:buChar char="•"/>
              </a:pPr>
              <a:r>
                <a:rPr lang="en-US" sz="1400" dirty="0">
                  <a:solidFill>
                    <a:srgbClr val="FFFFFF"/>
                  </a:solidFill>
                  <a:latin typeface="Open Sans"/>
                </a:rPr>
                <a:t>Human-to-human interaction</a:t>
              </a:r>
            </a:p>
            <a:p>
              <a:pPr marL="302275" lvl="1" indent="-151138">
                <a:lnSpc>
                  <a:spcPts val="2030"/>
                </a:lnSpc>
                <a:spcBef>
                  <a:spcPts val="760"/>
                </a:spcBef>
                <a:buFont typeface="Arial"/>
                <a:buChar char="•"/>
              </a:pPr>
              <a:r>
                <a:rPr lang="en-US" sz="1400" dirty="0">
                  <a:solidFill>
                    <a:srgbClr val="FFFFFF"/>
                  </a:solidFill>
                  <a:latin typeface="Open Sans"/>
                </a:rPr>
                <a:t>Establish new connections</a:t>
              </a:r>
            </a:p>
            <a:p>
              <a:pPr marL="302275" lvl="1" indent="-151138">
                <a:lnSpc>
                  <a:spcPts val="2030"/>
                </a:lnSpc>
                <a:spcBef>
                  <a:spcPts val="761"/>
                </a:spcBef>
                <a:buFont typeface="Arial"/>
                <a:buChar char="•"/>
              </a:pPr>
              <a:r>
                <a:rPr lang="en-US" sz="1400" dirty="0">
                  <a:solidFill>
                    <a:srgbClr val="FFFFFF"/>
                  </a:solidFill>
                  <a:latin typeface="Open Sans"/>
                </a:rPr>
                <a:t>Potential to develop revenue stream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2400"/>
              <a:ext cx="8085204" cy="1403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92"/>
                </a:lnSpc>
              </a:pPr>
              <a:r>
                <a:rPr lang="en-US" sz="5392" spc="-135">
                  <a:solidFill>
                    <a:srgbClr val="FFFFFF"/>
                  </a:solidFill>
                  <a:latin typeface="HK Grotesk Bold Bold"/>
                </a:rPr>
                <a:t>Tutors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274099" y="281649"/>
            <a:ext cx="4914491" cy="101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 Extra Bold"/>
              </a:rPr>
              <a:t>Proposition</a:t>
            </a: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48E3F1AC-8725-6F4E-AF65-9A8153114F81}"/>
              </a:ext>
            </a:extLst>
          </p:cNvPr>
          <p:cNvSpPr/>
          <p:nvPr/>
        </p:nvSpPr>
        <p:spPr>
          <a:xfrm>
            <a:off x="6096000" y="-15134"/>
            <a:ext cx="6096000" cy="6873134"/>
          </a:xfrm>
          <a:prstGeom prst="rect">
            <a:avLst/>
          </a:prstGeom>
          <a:solidFill>
            <a:srgbClr val="002060"/>
          </a:solidFill>
        </p:spPr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6BFEEC95-8B0F-8440-BF07-6C1EE9647E9D}"/>
              </a:ext>
            </a:extLst>
          </p:cNvPr>
          <p:cNvGrpSpPr/>
          <p:nvPr/>
        </p:nvGrpSpPr>
        <p:grpSpPr>
          <a:xfrm>
            <a:off x="6803585" y="1927768"/>
            <a:ext cx="5776454" cy="2762263"/>
            <a:chOff x="-1" y="-120815"/>
            <a:chExt cx="8085204" cy="4372212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52FA227A-50E0-0F49-ABFF-40E46006A7CB}"/>
                </a:ext>
              </a:extLst>
            </p:cNvPr>
            <p:cNvSpPr txBox="1"/>
            <p:nvPr/>
          </p:nvSpPr>
          <p:spPr>
            <a:xfrm>
              <a:off x="-1" y="1913028"/>
              <a:ext cx="6846977" cy="2338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sz="2400" dirty="0">
                  <a:solidFill>
                    <a:schemeClr val="bg1">
                      <a:lumMod val="95000"/>
                    </a:schemeClr>
                  </a:solidFill>
                  <a:latin typeface="Avenir Roman" panose="02000503020000020003" pitchFamily="2" charset="0"/>
                </a:rPr>
                <a:t>Want to learn or practise skills 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sz="2400" dirty="0">
                  <a:solidFill>
                    <a:schemeClr val="bg1">
                      <a:lumMod val="95000"/>
                    </a:schemeClr>
                  </a:solidFill>
                  <a:latin typeface="Avenir Roman" panose="02000503020000020003" pitchFamily="2" charset="0"/>
                </a:rPr>
                <a:t>Need assistance with a problem 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sz="2400" dirty="0">
                  <a:solidFill>
                    <a:schemeClr val="bg1">
                      <a:lumMod val="95000"/>
                    </a:schemeClr>
                  </a:solidFill>
                  <a:latin typeface="Avenir Roman" panose="02000503020000020003" pitchFamily="2" charset="0"/>
                </a:rPr>
                <a:t>Want to share common interests 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sz="2400" dirty="0">
                  <a:solidFill>
                    <a:schemeClr val="bg1">
                      <a:lumMod val="95000"/>
                    </a:schemeClr>
                  </a:solidFill>
                  <a:latin typeface="Avenir Roman" panose="02000503020000020003" pitchFamily="2" charset="0"/>
                </a:rPr>
                <a:t>Individuals or small groups 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FE1BBF5-E809-5948-B99E-8B9AB696FA7E}"/>
                </a:ext>
              </a:extLst>
            </p:cNvPr>
            <p:cNvSpPr txBox="1"/>
            <p:nvPr/>
          </p:nvSpPr>
          <p:spPr>
            <a:xfrm>
              <a:off x="-1" y="-120815"/>
              <a:ext cx="8085204" cy="128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088"/>
                </a:lnSpc>
              </a:pPr>
              <a:r>
                <a:rPr lang="en-US" sz="5400" spc="-202" dirty="0">
                  <a:solidFill>
                    <a:srgbClr val="FFFFFF"/>
                  </a:solidFill>
                  <a:latin typeface="Arial Rounded MT Bold" panose="020F0704030504030204" pitchFamily="34" charset="77"/>
                </a:rPr>
                <a:t>Students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63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3774994"/>
            <a:ext cx="10820400" cy="6359"/>
          </a:xfrm>
          <a:prstGeom prst="rect">
            <a:avLst/>
          </a:prstGeom>
          <a:solidFill>
            <a:srgbClr val="29285D">
              <a:alpha val="19607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685801" y="3707679"/>
            <a:ext cx="147723" cy="147347"/>
          </a:xfrm>
          <a:prstGeom prst="rect">
            <a:avLst/>
          </a:prstGeom>
          <a:solidFill>
            <a:srgbClr val="DF682D"/>
          </a:solidFill>
        </p:spPr>
      </p:sp>
      <p:sp>
        <p:nvSpPr>
          <p:cNvPr id="4" name="TextBox 4"/>
          <p:cNvSpPr txBox="1"/>
          <p:nvPr/>
        </p:nvSpPr>
        <p:spPr>
          <a:xfrm>
            <a:off x="685800" y="4342292"/>
            <a:ext cx="185258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9"/>
              </a:lnSpc>
            </a:pPr>
            <a:r>
              <a:rPr lang="en-US" sz="2000" b="1" spc="-47" dirty="0">
                <a:solidFill>
                  <a:srgbClr val="191769"/>
                </a:solidFill>
                <a:latin typeface="Avenir Roman" panose="02000503020000020003" pitchFamily="2" charset="0"/>
              </a:rPr>
              <a:t>Tutor Profile</a:t>
            </a:r>
          </a:p>
        </p:txBody>
      </p:sp>
      <p:sp>
        <p:nvSpPr>
          <p:cNvPr id="6" name="AutoShape 6"/>
          <p:cNvSpPr/>
          <p:nvPr/>
        </p:nvSpPr>
        <p:spPr>
          <a:xfrm>
            <a:off x="9494869" y="3707679"/>
            <a:ext cx="147723" cy="147347"/>
          </a:xfrm>
          <a:prstGeom prst="rect">
            <a:avLst/>
          </a:prstGeom>
          <a:solidFill>
            <a:srgbClr val="00C2CB"/>
          </a:solidFill>
        </p:spPr>
      </p:sp>
      <p:sp>
        <p:nvSpPr>
          <p:cNvPr id="7" name="TextBox 7"/>
          <p:cNvSpPr txBox="1"/>
          <p:nvPr/>
        </p:nvSpPr>
        <p:spPr>
          <a:xfrm>
            <a:off x="9494868" y="4342292"/>
            <a:ext cx="185258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9"/>
              </a:lnSpc>
            </a:pPr>
            <a:r>
              <a:rPr lang="en-US" sz="2000" b="1" spc="-47" dirty="0">
                <a:solidFill>
                  <a:srgbClr val="191769"/>
                </a:solidFill>
                <a:latin typeface="Avenir Roman" panose="02000503020000020003" pitchFamily="2" charset="0"/>
              </a:rPr>
              <a:t>Share</a:t>
            </a:r>
          </a:p>
        </p:txBody>
      </p:sp>
      <p:sp>
        <p:nvSpPr>
          <p:cNvPr id="9" name="AutoShape 9"/>
          <p:cNvSpPr/>
          <p:nvPr/>
        </p:nvSpPr>
        <p:spPr>
          <a:xfrm>
            <a:off x="3675073" y="3707679"/>
            <a:ext cx="147723" cy="147347"/>
          </a:xfrm>
          <a:prstGeom prst="rect">
            <a:avLst/>
          </a:prstGeom>
          <a:solidFill>
            <a:srgbClr val="FFC924"/>
          </a:solidFill>
        </p:spPr>
      </p:sp>
      <p:sp>
        <p:nvSpPr>
          <p:cNvPr id="10" name="TextBox 10"/>
          <p:cNvSpPr txBox="1"/>
          <p:nvPr/>
        </p:nvSpPr>
        <p:spPr>
          <a:xfrm>
            <a:off x="3675073" y="4342292"/>
            <a:ext cx="185258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9"/>
              </a:lnSpc>
            </a:pPr>
            <a:r>
              <a:rPr lang="en-US" sz="2000" b="1" spc="-47" dirty="0">
                <a:solidFill>
                  <a:srgbClr val="191769"/>
                </a:solidFill>
                <a:latin typeface="Avenir Roman" panose="02000503020000020003" pitchFamily="2" charset="0"/>
              </a:rPr>
              <a:t>Find a Tutor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664346" y="3707679"/>
            <a:ext cx="147723" cy="147347"/>
          </a:xfrm>
          <a:prstGeom prst="rect">
            <a:avLst/>
          </a:prstGeom>
          <a:solidFill>
            <a:srgbClr val="62A25D"/>
          </a:solidFill>
        </p:spPr>
      </p:sp>
      <p:sp>
        <p:nvSpPr>
          <p:cNvPr id="13" name="TextBox 13"/>
          <p:cNvSpPr txBox="1"/>
          <p:nvPr/>
        </p:nvSpPr>
        <p:spPr>
          <a:xfrm>
            <a:off x="6664346" y="4342292"/>
            <a:ext cx="185258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9"/>
              </a:lnSpc>
            </a:pPr>
            <a:r>
              <a:rPr lang="en-US" sz="2000" b="1" spc="-47" dirty="0">
                <a:solidFill>
                  <a:srgbClr val="191769"/>
                </a:solidFill>
                <a:latin typeface="Avenir Roman" panose="02000503020000020003" pitchFamily="2" charset="0"/>
              </a:rPr>
              <a:t>Connect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5800" y="2030034"/>
            <a:ext cx="1374748" cy="125961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75073" y="2030034"/>
            <a:ext cx="1672614" cy="125446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10589" y="2030034"/>
            <a:ext cx="1960095" cy="125446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920563" y="1877030"/>
            <a:ext cx="1001193" cy="141261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85802" y="774700"/>
            <a:ext cx="4177144" cy="624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2"/>
              </a:lnSpc>
              <a:spcBef>
                <a:spcPct val="0"/>
              </a:spcBef>
            </a:pPr>
            <a:r>
              <a:rPr lang="en-US" sz="5400" dirty="0">
                <a:solidFill>
                  <a:srgbClr val="191769"/>
                </a:solidFill>
                <a:latin typeface="Arial Rounded MT Bold" panose="020F0704030504030204" pitchFamily="34" charset="77"/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308048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6E2156-8C3E-2444-800B-ABB29488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67" y="0"/>
            <a:ext cx="3030560" cy="3429000"/>
          </a:xfrm>
          <a:prstGeom prst="rect">
            <a:avLst/>
          </a:prstGeom>
        </p:spPr>
      </p:pic>
      <p:pic>
        <p:nvPicPr>
          <p:cNvPr id="1025" name="Picture 1" descr="page9image24804384">
            <a:extLst>
              <a:ext uri="{FF2B5EF4-FFF2-40B4-BE49-F238E27FC236}">
                <a16:creationId xmlns:a16="http://schemas.microsoft.com/office/drawing/2014/main" id="{FFEE5D2D-C628-CD46-A3F1-23B3BC6F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67" y="3429000"/>
            <a:ext cx="316653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534173-B6EB-F448-B36C-A6FC90ABA2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5" b="33358"/>
          <a:stretch>
            <a:fillRect/>
          </a:stretch>
        </p:blipFill>
        <p:spPr>
          <a:xfrm>
            <a:off x="2739966" y="3429000"/>
            <a:ext cx="3701279" cy="3429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972ACDE-47DA-9844-8156-175FE01719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44" t="11578" r="11620" b="37592"/>
          <a:stretch>
            <a:fillRect/>
          </a:stretch>
        </p:blipFill>
        <p:spPr>
          <a:xfrm>
            <a:off x="5872428" y="0"/>
            <a:ext cx="3434184" cy="3429000"/>
          </a:xfrm>
          <a:prstGeom prst="rect">
            <a:avLst/>
          </a:prstGeom>
        </p:spPr>
      </p:pic>
      <p:sp>
        <p:nvSpPr>
          <p:cNvPr id="4" name="AutoShape 3">
            <a:extLst>
              <a:ext uri="{FF2B5EF4-FFF2-40B4-BE49-F238E27FC236}">
                <a16:creationId xmlns:a16="http://schemas.microsoft.com/office/drawing/2014/main" id="{2DA8B68C-793C-D941-80CE-AA12066C0B13}"/>
              </a:ext>
            </a:extLst>
          </p:cNvPr>
          <p:cNvSpPr/>
          <p:nvPr/>
        </p:nvSpPr>
        <p:spPr>
          <a:xfrm>
            <a:off x="-10135" y="3429000"/>
            <a:ext cx="2992106" cy="3429000"/>
          </a:xfrm>
          <a:prstGeom prst="rect">
            <a:avLst/>
          </a:prstGeom>
          <a:solidFill>
            <a:srgbClr val="62A25D"/>
          </a:solidFill>
        </p:spPr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DB55B7F-2FFB-1446-8B48-81C0DB3F8ABE}"/>
              </a:ext>
            </a:extLst>
          </p:cNvPr>
          <p:cNvSpPr/>
          <p:nvPr/>
        </p:nvSpPr>
        <p:spPr>
          <a:xfrm>
            <a:off x="2987039" y="0"/>
            <a:ext cx="3108961" cy="3429000"/>
          </a:xfrm>
          <a:prstGeom prst="rect">
            <a:avLst/>
          </a:prstGeom>
          <a:solidFill>
            <a:srgbClr val="DF682D"/>
          </a:solidFill>
        </p:spPr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4DBEBA9A-0496-4F4A-9496-58969A4FAC9A}"/>
              </a:ext>
            </a:extLst>
          </p:cNvPr>
          <p:cNvSpPr/>
          <p:nvPr/>
        </p:nvSpPr>
        <p:spPr>
          <a:xfrm>
            <a:off x="9210030" y="0"/>
            <a:ext cx="2981970" cy="3429000"/>
          </a:xfrm>
          <a:prstGeom prst="rect">
            <a:avLst/>
          </a:prstGeom>
          <a:solidFill>
            <a:srgbClr val="FFC924"/>
          </a:solidFill>
        </p:spPr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7CB341CE-032C-A845-9D52-A8CF002B5976}"/>
              </a:ext>
            </a:extLst>
          </p:cNvPr>
          <p:cNvSpPr/>
          <p:nvPr/>
        </p:nvSpPr>
        <p:spPr>
          <a:xfrm>
            <a:off x="6096000" y="3429000"/>
            <a:ext cx="3114030" cy="3429000"/>
          </a:xfrm>
          <a:prstGeom prst="rect">
            <a:avLst/>
          </a:prstGeom>
          <a:solidFill>
            <a:srgbClr val="002060"/>
          </a:solidFill>
        </p:spPr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E5B86471-44FF-5A4B-8B4B-1C3E1EDBF734}"/>
              </a:ext>
            </a:extLst>
          </p:cNvPr>
          <p:cNvSpPr txBox="1"/>
          <p:nvPr/>
        </p:nvSpPr>
        <p:spPr>
          <a:xfrm>
            <a:off x="427710" y="3923671"/>
            <a:ext cx="163676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U" sz="2000" u="sng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</a:rPr>
              <a:t>Home Improvement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38588731-F670-8D48-9F23-6F273784C864}"/>
              </a:ext>
            </a:extLst>
          </p:cNvPr>
          <p:cNvSpPr txBox="1"/>
          <p:nvPr/>
        </p:nvSpPr>
        <p:spPr>
          <a:xfrm>
            <a:off x="427710" y="4867614"/>
            <a:ext cx="220119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</a:rPr>
              <a:t>Get assistance in DIY, gardening or auto repairs. 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1E4E50E0-4006-494D-974D-4C1ADE09EAAC}"/>
              </a:ext>
            </a:extLst>
          </p:cNvPr>
          <p:cNvSpPr txBox="1"/>
          <p:nvPr/>
        </p:nvSpPr>
        <p:spPr>
          <a:xfrm>
            <a:off x="3481911" y="598085"/>
            <a:ext cx="163676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U" sz="2000" u="sng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</a:rPr>
              <a:t>Art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755D6E6B-4D38-CD44-A7CF-796538ACAF16}"/>
              </a:ext>
            </a:extLst>
          </p:cNvPr>
          <p:cNvSpPr txBox="1"/>
          <p:nvPr/>
        </p:nvSpPr>
        <p:spPr>
          <a:xfrm>
            <a:off x="3481911" y="1294719"/>
            <a:ext cx="220119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</a:rPr>
              <a:t>Learn arts and craft one-on-one or in small groups. 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F2A91CC1-9829-5E43-BF27-A51693CBC476}"/>
              </a:ext>
            </a:extLst>
          </p:cNvPr>
          <p:cNvSpPr txBox="1"/>
          <p:nvPr/>
        </p:nvSpPr>
        <p:spPr>
          <a:xfrm>
            <a:off x="6632761" y="3948253"/>
            <a:ext cx="163676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U" sz="2000" u="sng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</a:rPr>
              <a:t>Languages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66E12BC8-B41F-CD4D-A507-20FCE2887D37}"/>
              </a:ext>
            </a:extLst>
          </p:cNvPr>
          <p:cNvSpPr txBox="1"/>
          <p:nvPr/>
        </p:nvSpPr>
        <p:spPr>
          <a:xfrm>
            <a:off x="6632761" y="4670389"/>
            <a:ext cx="220119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</a:rPr>
              <a:t>Find people to learn and practise a new language with. 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6A65CD1A-DBCB-DD46-B13F-1B6449FD2AFD}"/>
              </a:ext>
            </a:extLst>
          </p:cNvPr>
          <p:cNvSpPr txBox="1"/>
          <p:nvPr/>
        </p:nvSpPr>
        <p:spPr>
          <a:xfrm>
            <a:off x="9648711" y="598085"/>
            <a:ext cx="163676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U" sz="2000" u="sng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Social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68280789-A521-C34D-91FE-8A43E2917978}"/>
              </a:ext>
            </a:extLst>
          </p:cNvPr>
          <p:cNvSpPr txBox="1"/>
          <p:nvPr/>
        </p:nvSpPr>
        <p:spPr>
          <a:xfrm>
            <a:off x="9648711" y="1299001"/>
            <a:ext cx="220119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U" dirty="0">
                <a:solidFill>
                  <a:srgbClr val="002060"/>
                </a:solidFill>
                <a:latin typeface="Avenir Roman" panose="02000503020000020003" pitchFamily="2" charset="0"/>
              </a:rPr>
              <a:t>Find people to talk to when feeling lonely. </a:t>
            </a:r>
          </a:p>
        </p:txBody>
      </p:sp>
    </p:spTree>
    <p:extLst>
      <p:ext uri="{BB962C8B-B14F-4D97-AF65-F5344CB8AC3E}">
        <p14:creationId xmlns:p14="http://schemas.microsoft.com/office/powerpoint/2010/main" val="351115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">
            <a:extLst>
              <a:ext uri="{FF2B5EF4-FFF2-40B4-BE49-F238E27FC236}">
                <a16:creationId xmlns:a16="http://schemas.microsoft.com/office/drawing/2014/main" id="{32818AEB-CC34-8A48-8DCB-C3612A69FC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682D"/>
          </a:solidFill>
        </p:spPr>
      </p:sp>
      <p:sp>
        <p:nvSpPr>
          <p:cNvPr id="2" name="AutoShape 2"/>
          <p:cNvSpPr/>
          <p:nvPr/>
        </p:nvSpPr>
        <p:spPr>
          <a:xfrm>
            <a:off x="1243853" y="945895"/>
            <a:ext cx="9704293" cy="4966210"/>
          </a:xfrm>
          <a:prstGeom prst="rect">
            <a:avLst/>
          </a:prstGeom>
          <a:solidFill>
            <a:srgbClr val="62A25D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4875373" y="2598003"/>
            <a:ext cx="538282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133" dirty="0">
                <a:solidFill>
                  <a:srgbClr val="FFFFFF"/>
                </a:solidFill>
                <a:latin typeface="Arial Rounded MT Bold" panose="020F0704030504030204" pitchFamily="34" charset="77"/>
              </a:rPr>
              <a:t>SocialCollab Demonstration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BDBAA021-974F-F44D-BF25-168547E8E8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51616" y="2487139"/>
            <a:ext cx="2623757" cy="188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3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0">
            <a:extLst>
              <a:ext uri="{FF2B5EF4-FFF2-40B4-BE49-F238E27FC236}">
                <a16:creationId xmlns:a16="http://schemas.microsoft.com/office/drawing/2014/main" id="{B880A29E-DB9C-8945-8FE3-E4F2381EAE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924"/>
          </a:solidFill>
        </p:spPr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C5D44187-1164-8B48-BB91-8B5D98E193DA}"/>
              </a:ext>
            </a:extLst>
          </p:cNvPr>
          <p:cNvSpPr/>
          <p:nvPr/>
        </p:nvSpPr>
        <p:spPr>
          <a:xfrm>
            <a:off x="5331159" y="0"/>
            <a:ext cx="6096000" cy="6858000"/>
          </a:xfrm>
          <a:prstGeom prst="rect">
            <a:avLst/>
          </a:prstGeom>
          <a:solidFill>
            <a:srgbClr val="62A25D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D1B10-BEE4-F445-B434-5E2BE554A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" t="503" r="222" b="358"/>
          <a:stretch/>
        </p:blipFill>
        <p:spPr>
          <a:xfrm>
            <a:off x="5604901" y="977335"/>
            <a:ext cx="5544790" cy="5433975"/>
          </a:xfrm>
          <a:prstGeom prst="rect">
            <a:avLst/>
          </a:prstGeom>
        </p:spPr>
      </p:pic>
      <p:sp>
        <p:nvSpPr>
          <p:cNvPr id="8" name="TextBox 19">
            <a:extLst>
              <a:ext uri="{FF2B5EF4-FFF2-40B4-BE49-F238E27FC236}">
                <a16:creationId xmlns:a16="http://schemas.microsoft.com/office/drawing/2014/main" id="{6E83F0DE-07EB-C64C-9121-FCD520F927B4}"/>
              </a:ext>
            </a:extLst>
          </p:cNvPr>
          <p:cNvSpPr txBox="1"/>
          <p:nvPr/>
        </p:nvSpPr>
        <p:spPr>
          <a:xfrm>
            <a:off x="6351839" y="280852"/>
            <a:ext cx="4054640" cy="552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2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Milestones of Project Plan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6E97B801-E4FA-DF46-BA25-ABEFDE98B0D5}"/>
              </a:ext>
            </a:extLst>
          </p:cNvPr>
          <p:cNvSpPr txBox="1"/>
          <p:nvPr/>
        </p:nvSpPr>
        <p:spPr>
          <a:xfrm>
            <a:off x="638260" y="2813447"/>
            <a:ext cx="405464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2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303282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28403" y="2322619"/>
            <a:ext cx="10820400" cy="6359"/>
          </a:xfrm>
          <a:prstGeom prst="rect">
            <a:avLst/>
          </a:prstGeom>
          <a:solidFill>
            <a:srgbClr val="29285D">
              <a:alpha val="19607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528404" y="2255305"/>
            <a:ext cx="147723" cy="147347"/>
          </a:xfrm>
          <a:prstGeom prst="rect">
            <a:avLst/>
          </a:prstGeom>
          <a:solidFill>
            <a:srgbClr val="F2546B"/>
          </a:solidFill>
        </p:spPr>
      </p:sp>
      <p:sp>
        <p:nvSpPr>
          <p:cNvPr id="4" name="TextBox 4"/>
          <p:cNvSpPr txBox="1"/>
          <p:nvPr/>
        </p:nvSpPr>
        <p:spPr>
          <a:xfrm>
            <a:off x="528403" y="2638302"/>
            <a:ext cx="1852582" cy="78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2"/>
              </a:lnSpc>
            </a:pPr>
            <a:r>
              <a:rPr lang="en-US" sz="2400" b="1" spc="-59" dirty="0">
                <a:solidFill>
                  <a:srgbClr val="191769"/>
                </a:solidFill>
                <a:latin typeface="Avenir Roman" panose="02000503020000020003" pitchFamily="2" charset="0"/>
              </a:rPr>
              <a:t>SocialCollab’s Navigation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9388272" y="2255305"/>
            <a:ext cx="147723" cy="147347"/>
          </a:xfrm>
          <a:prstGeom prst="rect">
            <a:avLst/>
          </a:prstGeom>
          <a:solidFill>
            <a:srgbClr val="191769"/>
          </a:solidFill>
        </p:spPr>
      </p:sp>
      <p:sp>
        <p:nvSpPr>
          <p:cNvPr id="9" name="AutoShape 9"/>
          <p:cNvSpPr/>
          <p:nvPr/>
        </p:nvSpPr>
        <p:spPr>
          <a:xfrm>
            <a:off x="3517676" y="2255305"/>
            <a:ext cx="147723" cy="147347"/>
          </a:xfrm>
          <a:prstGeom prst="rect">
            <a:avLst/>
          </a:prstGeom>
          <a:solidFill>
            <a:srgbClr val="FFC924"/>
          </a:solidFill>
        </p:spPr>
      </p:sp>
      <p:sp>
        <p:nvSpPr>
          <p:cNvPr id="10" name="TextBox 10"/>
          <p:cNvSpPr txBox="1"/>
          <p:nvPr/>
        </p:nvSpPr>
        <p:spPr>
          <a:xfrm>
            <a:off x="3517676" y="2638302"/>
            <a:ext cx="2420928" cy="158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2"/>
              </a:lnSpc>
            </a:pPr>
            <a:r>
              <a:rPr lang="en-US" sz="2400" b="1" spc="-59" dirty="0">
                <a:solidFill>
                  <a:srgbClr val="191769"/>
                </a:solidFill>
                <a:latin typeface="Avenir Roman" panose="02000503020000020003" pitchFamily="2" charset="0"/>
              </a:rPr>
              <a:t>Login and Register Account using Firestore Database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506949" y="2255305"/>
            <a:ext cx="147723" cy="147347"/>
          </a:xfrm>
          <a:prstGeom prst="rect">
            <a:avLst/>
          </a:prstGeom>
          <a:solidFill>
            <a:srgbClr val="00C2CB"/>
          </a:solidFill>
        </p:spPr>
      </p:sp>
      <p:sp>
        <p:nvSpPr>
          <p:cNvPr id="13" name="TextBox 13"/>
          <p:cNvSpPr txBox="1"/>
          <p:nvPr/>
        </p:nvSpPr>
        <p:spPr>
          <a:xfrm>
            <a:off x="6506948" y="2638302"/>
            <a:ext cx="2425867" cy="158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2"/>
              </a:lnSpc>
            </a:pPr>
            <a:r>
              <a:rPr lang="en-US" sz="2400" b="1" spc="-59" dirty="0">
                <a:solidFill>
                  <a:srgbClr val="191769"/>
                </a:solidFill>
                <a:latin typeface="Avenir Roman" panose="02000503020000020003" pitchFamily="2" charset="0"/>
              </a:rPr>
              <a:t>Chat System Feature Using Firestore Database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800" y="774700"/>
            <a:ext cx="6606474" cy="62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2"/>
              </a:lnSpc>
              <a:spcBef>
                <a:spcPct val="0"/>
              </a:spcBef>
            </a:pPr>
            <a:r>
              <a:rPr lang="en-US" sz="5400" dirty="0">
                <a:solidFill>
                  <a:srgbClr val="191769"/>
                </a:solidFill>
                <a:latin typeface="Arial Rounded MT Bold" panose="020F0704030504030204" pitchFamily="34" charset="77"/>
              </a:rPr>
              <a:t>Key Features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358D2468-F87F-EB4C-821A-F8995B0BD39D}"/>
              </a:ext>
            </a:extLst>
          </p:cNvPr>
          <p:cNvSpPr txBox="1"/>
          <p:nvPr/>
        </p:nvSpPr>
        <p:spPr>
          <a:xfrm>
            <a:off x="9388272" y="2638302"/>
            <a:ext cx="242221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U" sz="2400" b="1" dirty="0">
                <a:solidFill>
                  <a:srgbClr val="191669"/>
                </a:solidFill>
                <a:latin typeface="Avenir Roman" panose="02000503020000020003" pitchFamily="2" charset="0"/>
              </a:rPr>
              <a:t>Audio and Video conference - Firebase Authentication Database </a:t>
            </a:r>
          </a:p>
        </p:txBody>
      </p:sp>
    </p:spTree>
    <p:extLst>
      <p:ext uri="{BB962C8B-B14F-4D97-AF65-F5344CB8AC3E}">
        <p14:creationId xmlns:p14="http://schemas.microsoft.com/office/powerpoint/2010/main" val="2259225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321</Words>
  <Application>Microsoft Macintosh PowerPoint</Application>
  <PresentationFormat>Widescreen</PresentationFormat>
  <Paragraphs>65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Adobe Arabic</vt:lpstr>
      <vt:lpstr>Arial</vt:lpstr>
      <vt:lpstr>Arial Rounded MT Bold</vt:lpstr>
      <vt:lpstr>Avenir Roman</vt:lpstr>
      <vt:lpstr>Calibri</vt:lpstr>
      <vt:lpstr>Calibri Light</vt:lpstr>
      <vt:lpstr>HK Grotesk Bold Bold</vt:lpstr>
      <vt:lpstr>Open Sans</vt:lpstr>
      <vt:lpstr>Open Sans Extra Bold</vt:lpstr>
      <vt:lpstr>SF Pro Rounded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cp:lastPrinted>2022-05-26T03:35:57Z</cp:lastPrinted>
  <dcterms:created xsi:type="dcterms:W3CDTF">2022-05-25T13:19:33Z</dcterms:created>
  <dcterms:modified xsi:type="dcterms:W3CDTF">2022-05-26T09:10:36Z</dcterms:modified>
</cp:coreProperties>
</file>